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00" r:id="rId4"/>
    <p:sldId id="290" r:id="rId5"/>
    <p:sldId id="291" r:id="rId6"/>
    <p:sldId id="301" r:id="rId7"/>
    <p:sldId id="293" r:id="rId8"/>
    <p:sldId id="302" r:id="rId9"/>
    <p:sldId id="292" r:id="rId10"/>
    <p:sldId id="294" r:id="rId11"/>
    <p:sldId id="296" r:id="rId12"/>
    <p:sldId id="304" r:id="rId13"/>
    <p:sldId id="297" r:id="rId14"/>
    <p:sldId id="295" r:id="rId15"/>
    <p:sldId id="298" r:id="rId16"/>
    <p:sldId id="282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>
        <p:scale>
          <a:sx n="75" d="100"/>
          <a:sy n="75" d="100"/>
        </p:scale>
        <p:origin x="2274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AC95-B06C-4367-A7C1-BA27EF639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95622-472E-4284-961C-974F689CB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576DF-33CB-4B6C-848A-4CD06E93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70FC0-451D-4925-8C88-8D7776F3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B8839-4844-4576-B071-4F3781A97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18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0517-3E71-4DB4-AEEE-E98D8099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1E309-AE24-44CC-A961-CE83B774F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2B65A-7F0E-4F6B-B2BF-EC218B11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1E831-AB62-4CE5-A055-C6A66883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6C3AC-CF47-40E5-8FD4-4B5FDA438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512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41ABA-3DA1-4ABB-A386-8F406A444F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638AD-E1A7-4C68-9270-92CF60ED6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7C08-A0DC-4C75-9CAA-7698F0D7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42399-C63F-4972-AE62-0BCBE468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00132-B0F4-4A24-A161-80315181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12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B0CBC-0D91-4541-BE12-BC71C441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CCFD-9660-488F-B0C0-A42438CA3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F49E8-C4C3-4760-9ED0-9354A301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821F-20E2-41CB-ABD0-2118456B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64931-0331-4EFC-820F-63C748DD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03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E664-9AB8-4B16-BD8A-2C5BEFB1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09AF9-A597-48EE-8E73-7A72CF73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51BD4-3520-4497-BBD4-F5552888C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B2270-8A11-4986-B89D-A927317D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3EFEC-7694-4716-AA31-1B3F55EB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2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610A-7A83-4183-B31A-2D7342B8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6FF3-9476-4CCC-A29F-36AC077016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D039F-310A-4B89-AB94-4861367B6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BC45-253D-42A1-B1AB-ABCDE4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55B4E-D948-4E98-A67F-21234E08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02954-BFA1-4765-BBF0-1646266F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866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45D2-9D00-408E-BEE1-0DC8C64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73CC2-11F5-44AA-839B-FC02A100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76000-D686-4D95-BEEE-FB4F8CC65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44A95-687D-4E28-9DA6-F84444218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1EF8F-AA7C-4106-8DB7-C6B4DA92D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179E0-D9DD-4C71-8DAF-D9A24F1C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7E60E-F244-4F92-BAEA-ECC00682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CBA51B-9882-4068-A351-C7811463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0746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5D37-B49D-41CB-A28E-188776CD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61639-54D9-418D-B1C7-85C02ACB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E5E9D-5639-4AF6-A64C-EFC7E719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73012-BF70-45CF-BEC9-77169B84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16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10191-FB80-44A3-A241-D46DF1B0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1E7FE-2BE0-4CCD-8AF2-75A01A50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2CD7D-4C93-483C-B7AD-2CDC4C97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39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8784-0C5D-4335-8A64-577E3C32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7D9A3-137D-45D2-B431-F76DCD5A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5E130-EF92-4CF4-B694-11A6640FA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57645-A9C3-4A59-A8C6-ACB87A02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8F185-1125-4367-A5C3-F571C770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49D0-B313-415E-BFAE-486367B7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676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D871-6F98-444A-961C-0D2282B1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116415-3F2D-41EE-AFEB-04EA532A3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2CB5B-0F2A-4762-AC17-26C0BD6F1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70954-BA38-4513-B9C1-B08714892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D4753-B546-41A6-B7FB-F84B3A79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875BA-71C4-48FD-AC26-57B96A73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81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E8D05-3EB0-4016-B351-843230B0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14916-0FCD-4522-8F59-C57C97FCD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7FE87-0873-4A93-96D2-23C1CBD60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991FC-11A3-4820-AEC1-52A24CE2F33E}" type="datetimeFigureOut">
              <a:rPr lang="es-ES" smtClean="0"/>
              <a:t>15/10/2020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73E5-3F17-4388-BC9D-40E866833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50172-F38B-4B31-9335-426F6402F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80A2-D2E4-43D7-A678-3EFD4E84AC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64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15.png" /><Relationship Id="rId5" Type="http://schemas.microsoft.com/office/2007/relationships/hdphoto" Target="../media/hdphoto7.wdp" /><Relationship Id="rId4" Type="http://schemas.openxmlformats.org/officeDocument/2006/relationships/image" Target="../media/image14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6" Type="http://schemas.openxmlformats.org/officeDocument/2006/relationships/image" Target="../media/image20.png" /><Relationship Id="rId5" Type="http://schemas.microsoft.com/office/2007/relationships/hdphoto" Target="../media/hdphoto8.wdp" /><Relationship Id="rId4" Type="http://schemas.openxmlformats.org/officeDocument/2006/relationships/image" Target="../media/image19.pn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 /><Relationship Id="rId3" Type="http://schemas.openxmlformats.org/officeDocument/2006/relationships/image" Target="../media/image1.png" /><Relationship Id="rId7" Type="http://schemas.openxmlformats.org/officeDocument/2006/relationships/image" Target="../media/image26.jpe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5.jpe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 /><Relationship Id="rId3" Type="http://schemas.openxmlformats.org/officeDocument/2006/relationships/image" Target="../media/image9.png" /><Relationship Id="rId7" Type="http://schemas.openxmlformats.org/officeDocument/2006/relationships/image" Target="../media/image11.png" /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2.xml" /><Relationship Id="rId6" Type="http://schemas.microsoft.com/office/2007/relationships/hdphoto" Target="../media/hdphoto4.wdp" /><Relationship Id="rId11" Type="http://schemas.microsoft.com/office/2007/relationships/hdphoto" Target="../media/hdphoto6.wdp" /><Relationship Id="rId5" Type="http://schemas.openxmlformats.org/officeDocument/2006/relationships/image" Target="../media/image10.png" /><Relationship Id="rId10" Type="http://schemas.openxmlformats.org/officeDocument/2006/relationships/image" Target="../media/image13.png" /><Relationship Id="rId4" Type="http://schemas.microsoft.com/office/2007/relationships/hdphoto" Target="../media/hdphoto3.wdp" /><Relationship Id="rId9" Type="http://schemas.openxmlformats.org/officeDocument/2006/relationships/image" Target="../media/image12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CD2B-BF7A-425D-BA32-D53274E2D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784" y="1688882"/>
            <a:ext cx="9144000" cy="2387600"/>
          </a:xfrm>
        </p:spPr>
        <p:txBody>
          <a:bodyPr>
            <a:normAutofit/>
          </a:bodyPr>
          <a:lstStyle/>
          <a:p>
            <a:r>
              <a:rPr lang="es-ES" sz="7200" b="1" dirty="0" err="1">
                <a:latin typeface="Agency FB" panose="020B0503020202020204" pitchFamily="34" charset="0"/>
              </a:rPr>
              <a:t>UVigo</a:t>
            </a:r>
            <a:r>
              <a:rPr lang="es-ES" sz="7200" b="1" dirty="0">
                <a:latin typeface="Agency FB" panose="020B0503020202020204" pitchFamily="34" charset="0"/>
              </a:rPr>
              <a:t> </a:t>
            </a:r>
            <a:r>
              <a:rPr lang="es-ES" sz="7200" b="1" dirty="0" err="1">
                <a:latin typeface="Agency FB" panose="020B0503020202020204" pitchFamily="34" charset="0"/>
              </a:rPr>
              <a:t>Aerotech</a:t>
            </a:r>
            <a:br>
              <a:rPr lang="es-ES" sz="7200" b="1" dirty="0">
                <a:latin typeface="Agency FB" panose="020B0503020202020204" pitchFamily="34" charset="0"/>
              </a:rPr>
            </a:br>
            <a:r>
              <a:rPr lang="es-ES" sz="5400" dirty="0">
                <a:latin typeface="Agency FB" panose="020B0503020202020204" pitchFamily="34" charset="0"/>
              </a:rPr>
              <a:t>Presentación del proyecto</a:t>
            </a:r>
            <a:endParaRPr lang="es-ES" sz="7200" dirty="0">
              <a:latin typeface="Agency FB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02A7B-6264-43E8-A84E-D622044CE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7" b="33988"/>
          <a:stretch/>
        </p:blipFill>
        <p:spPr>
          <a:xfrm>
            <a:off x="1516363" y="1751201"/>
            <a:ext cx="3622540" cy="2550254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1C7BA376-5D42-4CD0-B64F-F12482FA49CE}"/>
              </a:ext>
            </a:extLst>
          </p:cNvPr>
          <p:cNvSpPr/>
          <p:nvPr/>
        </p:nvSpPr>
        <p:spPr>
          <a:xfrm>
            <a:off x="-1" y="4865615"/>
            <a:ext cx="12192001" cy="199238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B28B1A9-741D-4AA7-AE47-916CA4F9F1F2}"/>
              </a:ext>
            </a:extLst>
          </p:cNvPr>
          <p:cNvSpPr/>
          <p:nvPr/>
        </p:nvSpPr>
        <p:spPr>
          <a:xfrm rot="10800000" flipH="1">
            <a:off x="0" y="0"/>
            <a:ext cx="3221372" cy="6858000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664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56D67C-081E-4B9E-852F-045748271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92" b="30979"/>
          <a:stretch/>
        </p:blipFill>
        <p:spPr>
          <a:xfrm>
            <a:off x="805544" y="2354710"/>
            <a:ext cx="10580915" cy="4423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8" y="365125"/>
            <a:ext cx="10003171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Aerodinámica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8573-5A89-42E4-9A70-3424C21A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28" y="1768451"/>
            <a:ext cx="4510342" cy="2375126"/>
          </a:xfrm>
          <a:solidFill>
            <a:schemeClr val="bg2">
              <a:lumMod val="75000"/>
              <a:alpha val="75000"/>
            </a:schemeClr>
          </a:solidFill>
        </p:spPr>
        <p:txBody>
          <a:bodyPr vert="horz" lIns="91440" tIns="216000" rIns="216000" bIns="45720" rtlCol="0"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Diseño de los elementos aerodinámicos como las alas, el empenaje y las superficies de control.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ES" sz="3600" dirty="0">
              <a:latin typeface="Agency FB" panose="020B0503020202020204" pitchFamily="34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Vídeo2">
            <a:hlinkClick r:id="" action="ppaction://media"/>
            <a:extLst>
              <a:ext uri="{FF2B5EF4-FFF2-40B4-BE49-F238E27FC236}">
                <a16:creationId xmlns:a16="http://schemas.microsoft.com/office/drawing/2014/main" id="{B09C1620-CACC-43F6-A547-ADB983066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1032" y="894565"/>
            <a:ext cx="5752646" cy="323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174A0F-EF8B-4300-AB16-CBE475717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93"/>
          <a:stretch/>
        </p:blipFill>
        <p:spPr>
          <a:xfrm>
            <a:off x="4327123" y="856343"/>
            <a:ext cx="7864877" cy="574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8" y="365125"/>
            <a:ext cx="10003171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Estructuras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8573-5A89-42E4-9A70-3424C21A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28" y="1783978"/>
            <a:ext cx="4637050" cy="3507241"/>
          </a:xfrm>
          <a:solidFill>
            <a:schemeClr val="bg2">
              <a:lumMod val="75000"/>
              <a:alpha val="50000"/>
            </a:schemeClr>
          </a:solidFill>
        </p:spPr>
        <p:txBody>
          <a:bodyPr vert="horz" lIns="91440" tIns="216000" rIns="216000" bIns="45720" rtlCol="0"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Diseña y gestiona la fabricación de la estructura interna de la aeronave.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Utiliza tecnología como la fabricación 3D, materiales compuestos…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22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BFA3A1-CDDC-4C88-BED2-4C28F9AE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75315"/>
            <a:ext cx="12192000" cy="609600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6200000" flipH="1">
            <a:off x="8127532" y="-2713837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00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B178FF-8A87-40B6-A022-0EC3240D3280}"/>
              </a:ext>
            </a:extLst>
          </p:cNvPr>
          <p:cNvSpPr/>
          <p:nvPr/>
        </p:nvSpPr>
        <p:spPr>
          <a:xfrm>
            <a:off x="9129010" y="0"/>
            <a:ext cx="306298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8" y="365125"/>
            <a:ext cx="10003171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Electrónica &amp;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8573-5A89-42E4-9A70-3424C21A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249" y="1861153"/>
            <a:ext cx="4637050" cy="3492837"/>
          </a:xfrm>
          <a:solidFill>
            <a:schemeClr val="bg2">
              <a:lumMod val="75000"/>
              <a:alpha val="50000"/>
            </a:schemeClr>
          </a:solidFill>
        </p:spPr>
        <p:txBody>
          <a:bodyPr vert="horz" lIns="91440" tIns="216000" rIns="216000" bIns="45720" rtlCol="0"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ES" sz="3600">
                <a:latin typeface="Agency FB" panose="020B0503020202020204" pitchFamily="34" charset="0"/>
              </a:rPr>
              <a:t>Se encarga de diseñar, probar implementar y asegurar los circuitos y elementos electrónicos.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>
                <a:latin typeface="Agency FB" panose="020B0503020202020204" pitchFamily="34" charset="0"/>
              </a:rPr>
              <a:t>Gestiona la parte del control de la emisora.</a:t>
            </a:r>
            <a:endParaRPr lang="es-ES" sz="3600" dirty="0">
              <a:latin typeface="Agency FB" panose="020B0503020202020204" pitchFamily="34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594F3-5572-46D2-A129-2764570A8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764" y="1757663"/>
            <a:ext cx="5394492" cy="35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6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326153-1C99-46B7-A858-5E6C4070D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82305"/>
            <a:ext cx="12192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8" y="365125"/>
            <a:ext cx="10003171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Propulsión &amp; Dinámica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8573-5A89-42E4-9A70-3424C21A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25" y="2238602"/>
            <a:ext cx="4745373" cy="3073627"/>
          </a:xfrm>
          <a:solidFill>
            <a:schemeClr val="bg2">
              <a:lumMod val="75000"/>
              <a:alpha val="90000"/>
            </a:schemeClr>
          </a:solidFill>
        </p:spPr>
        <p:txBody>
          <a:bodyPr vert="horz" lIns="91440" tIns="216000" rIns="216000" bIns="45720" rtlCol="0"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Diseño y dimensionado de la bancada del motor.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Diseño y fabricación del tren de aterrizaje delantero y trasero.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Criterio Q en el tren de aterrizaje; Crucero">
            <a:hlinkClick r:id="" action="ppaction://media"/>
            <a:extLst>
              <a:ext uri="{FF2B5EF4-FFF2-40B4-BE49-F238E27FC236}">
                <a16:creationId xmlns:a16="http://schemas.microsoft.com/office/drawing/2014/main" id="{A4443223-0C7F-465E-9252-0296C864A6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5140" y="1377514"/>
            <a:ext cx="5133028" cy="45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B178FF-8A87-40B6-A022-0EC3240D3280}"/>
              </a:ext>
            </a:extLst>
          </p:cNvPr>
          <p:cNvSpPr/>
          <p:nvPr/>
        </p:nvSpPr>
        <p:spPr>
          <a:xfrm>
            <a:off x="9129010" y="0"/>
            <a:ext cx="306298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8" y="365125"/>
            <a:ext cx="10003171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Organización &amp; 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8573-5A89-42E4-9A70-3424C21A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647" y="1849805"/>
            <a:ext cx="4745373" cy="2899996"/>
          </a:xfrm>
          <a:solidFill>
            <a:schemeClr val="bg2">
              <a:lumMod val="75000"/>
              <a:alpha val="50000"/>
            </a:schemeClr>
          </a:solidFill>
        </p:spPr>
        <p:txBody>
          <a:bodyPr vert="horz" lIns="91440" tIns="216000" rIns="216000" bIns="45720" rtlCol="0"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Organización interna del equipo, contacto con patrocinadores y entidades, gestión de la imagen del equipo en redes sociales…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1EF21-027F-4D15-A2D9-A9883ECBE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23" y="1793412"/>
            <a:ext cx="4745373" cy="35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5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-1" y="-2"/>
            <a:ext cx="3212984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262A95-C49C-4483-9C2F-A4DC7E296268}"/>
              </a:ext>
            </a:extLst>
          </p:cNvPr>
          <p:cNvSpPr txBox="1">
            <a:spLocks/>
          </p:cNvSpPr>
          <p:nvPr/>
        </p:nvSpPr>
        <p:spPr>
          <a:xfrm>
            <a:off x="6096000" y="1776838"/>
            <a:ext cx="5171305" cy="2277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800" b="1" dirty="0">
                <a:latin typeface="Agency FB" panose="020B0503020202020204" pitchFamily="34" charset="0"/>
              </a:rPr>
              <a:t>¡Gracias por su atención!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570A8-198D-41EB-A607-07847F49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42407"/>
            <a:ext cx="3464651" cy="2474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44DC3-2CB6-46A2-80C6-B5CA11398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7" b="33988"/>
          <a:stretch/>
        </p:blipFill>
        <p:spPr>
          <a:xfrm>
            <a:off x="1151901" y="1840709"/>
            <a:ext cx="3622540" cy="2550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81FA53-EE56-4094-A006-92A51DCA6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67" y="4626524"/>
            <a:ext cx="1480576" cy="876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4B1F2-B796-482D-937D-0C2B46952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71" y="4723146"/>
            <a:ext cx="2562560" cy="931034"/>
          </a:xfrm>
          <a:prstGeom prst="rect">
            <a:avLst/>
          </a:prstGeom>
        </p:spPr>
      </p:pic>
      <p:pic>
        <p:nvPicPr>
          <p:cNvPr id="1028" name="Picture 4" descr="mecadis hashtag on Twitter">
            <a:extLst>
              <a:ext uri="{FF2B5EF4-FFF2-40B4-BE49-F238E27FC236}">
                <a16:creationId xmlns:a16="http://schemas.microsoft.com/office/drawing/2014/main" id="{01E30E94-4521-4B4E-85C6-310070FE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16" y="5757294"/>
            <a:ext cx="1480576" cy="74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smasdos | LinkedIn">
            <a:extLst>
              <a:ext uri="{FF2B5EF4-FFF2-40B4-BE49-F238E27FC236}">
                <a16:creationId xmlns:a16="http://schemas.microsoft.com/office/drawing/2014/main" id="{FF7C7B40-8BF9-418F-8349-3C041F4C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99" y="5469659"/>
            <a:ext cx="1315559" cy="131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482B535C-F1D9-4378-A2A4-19AA9234C053}"/>
              </a:ext>
            </a:extLst>
          </p:cNvPr>
          <p:cNvSpPr/>
          <p:nvPr/>
        </p:nvSpPr>
        <p:spPr>
          <a:xfrm rot="10800000">
            <a:off x="-1" y="-6916"/>
            <a:ext cx="12192001" cy="121073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E065C-44A3-457A-A25E-E4BC9ABE0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96" y="5828461"/>
            <a:ext cx="2396930" cy="6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B178FF-8A87-40B6-A022-0EC3240D3280}"/>
              </a:ext>
            </a:extLst>
          </p:cNvPr>
          <p:cNvSpPr/>
          <p:nvPr/>
        </p:nvSpPr>
        <p:spPr>
          <a:xfrm>
            <a:off x="9129010" y="0"/>
            <a:ext cx="306298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8" y="365125"/>
            <a:ext cx="10003171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Índice: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8573-5A89-42E4-9A70-3424C21A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52" y="1690688"/>
            <a:ext cx="5408930" cy="3860193"/>
          </a:xfrm>
        </p:spPr>
        <p:txBody>
          <a:bodyPr>
            <a:norm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s-ES" sz="3600" b="1" dirty="0" err="1">
                <a:latin typeface="Agency FB" panose="020B0503020202020204" pitchFamily="34" charset="0"/>
              </a:rPr>
              <a:t>UVigo</a:t>
            </a:r>
            <a:r>
              <a:rPr lang="es-ES" sz="3600" b="1" dirty="0">
                <a:latin typeface="Agency FB" panose="020B0503020202020204" pitchFamily="34" charset="0"/>
              </a:rPr>
              <a:t> </a:t>
            </a:r>
            <a:r>
              <a:rPr lang="es-ES" sz="3600" b="1" dirty="0" err="1">
                <a:latin typeface="Agency FB" panose="020B0503020202020204" pitchFamily="34" charset="0"/>
              </a:rPr>
              <a:t>Aerotech</a:t>
            </a:r>
            <a:endParaRPr lang="es-ES" sz="3600" b="1" dirty="0">
              <a:latin typeface="Agency FB" panose="020B0503020202020204" pitchFamily="34" charset="0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s-ES" sz="3600" b="1" dirty="0">
                <a:latin typeface="Agency FB" panose="020B0503020202020204" pitchFamily="34" charset="0"/>
              </a:rPr>
              <a:t>Air Cargo </a:t>
            </a:r>
            <a:r>
              <a:rPr lang="es-ES" sz="3600" b="1" dirty="0" err="1">
                <a:latin typeface="Agency FB" panose="020B0503020202020204" pitchFamily="34" charset="0"/>
              </a:rPr>
              <a:t>Challenge</a:t>
            </a:r>
            <a:r>
              <a:rPr lang="es-ES" sz="3600" b="1" dirty="0">
                <a:latin typeface="Agency FB" panose="020B0503020202020204" pitchFamily="34" charset="0"/>
              </a:rPr>
              <a:t> 2021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s-ES" sz="3600" b="1" dirty="0">
                <a:latin typeface="Agency FB" panose="020B0503020202020204" pitchFamily="34" charset="0"/>
              </a:rPr>
              <a:t>Azor-0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s-ES" sz="3600" b="1" dirty="0">
                <a:latin typeface="Agency FB" panose="020B0503020202020204" pitchFamily="34" charset="0"/>
              </a:rPr>
              <a:t>Organización del equipo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99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9D09-56D2-4D7B-A9D9-019F3863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FCF4E-9949-4B15-9AE7-2203C5EF7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2" y="394079"/>
            <a:ext cx="12197592" cy="60987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9E73AE-CCE8-4507-A228-48B8B7AACDC1}"/>
              </a:ext>
            </a:extLst>
          </p:cNvPr>
          <p:cNvSpPr/>
          <p:nvPr/>
        </p:nvSpPr>
        <p:spPr>
          <a:xfrm>
            <a:off x="-1" y="0"/>
            <a:ext cx="12192001" cy="394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4CFBB-0FAD-4A60-A39F-D4B473DE4428}"/>
              </a:ext>
            </a:extLst>
          </p:cNvPr>
          <p:cNvSpPr/>
          <p:nvPr/>
        </p:nvSpPr>
        <p:spPr>
          <a:xfrm>
            <a:off x="0" y="6459115"/>
            <a:ext cx="12192001" cy="394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1EE87-C589-4178-8142-BBCC331350DF}"/>
              </a:ext>
            </a:extLst>
          </p:cNvPr>
          <p:cNvSpPr txBox="1"/>
          <p:nvPr/>
        </p:nvSpPr>
        <p:spPr>
          <a:xfrm>
            <a:off x="361890" y="947518"/>
            <a:ext cx="7057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 err="1">
                <a:latin typeface="Agency FB" panose="020B0503020202020204" pitchFamily="34" charset="0"/>
              </a:rPr>
              <a:t>UVigo</a:t>
            </a:r>
            <a:r>
              <a:rPr lang="es-ES" sz="5400" b="1" dirty="0">
                <a:latin typeface="Agency FB" panose="020B0503020202020204" pitchFamily="34" charset="0"/>
              </a:rPr>
              <a:t> </a:t>
            </a:r>
            <a:r>
              <a:rPr lang="es-ES" sz="5400" b="1" dirty="0" err="1">
                <a:latin typeface="Agency FB" panose="020B0503020202020204" pitchFamily="34" charset="0"/>
              </a:rPr>
              <a:t>Aerotech</a:t>
            </a:r>
            <a:endParaRPr lang="es-ES" sz="5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D99FF6-9B16-4BF2-9A15-21C965943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7" b="33988"/>
          <a:stretch/>
        </p:blipFill>
        <p:spPr>
          <a:xfrm>
            <a:off x="10506719" y="4790113"/>
            <a:ext cx="1685281" cy="11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5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EBC45A-DC5F-412A-A3D2-0B34B3BCE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" y="0"/>
            <a:ext cx="12138613" cy="685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8" y="365125"/>
            <a:ext cx="10003171" cy="1325563"/>
          </a:xfrm>
        </p:spPr>
        <p:txBody>
          <a:bodyPr>
            <a:normAutofit/>
          </a:bodyPr>
          <a:lstStyle/>
          <a:p>
            <a:r>
              <a:rPr lang="es-ES" sz="4800" b="1" dirty="0" err="1">
                <a:latin typeface="Agency FB" panose="020B0503020202020204" pitchFamily="34" charset="0"/>
              </a:rPr>
              <a:t>UVigo</a:t>
            </a:r>
            <a:r>
              <a:rPr lang="es-ES" sz="4800" b="1" dirty="0">
                <a:latin typeface="Agency FB" panose="020B0503020202020204" pitchFamily="34" charset="0"/>
              </a:rPr>
              <a:t> </a:t>
            </a:r>
            <a:r>
              <a:rPr lang="es-ES" sz="4800" b="1" dirty="0" err="1">
                <a:latin typeface="Agency FB" panose="020B0503020202020204" pitchFamily="34" charset="0"/>
              </a:rPr>
              <a:t>Aerotech</a:t>
            </a:r>
            <a:endParaRPr lang="es-ES" sz="4800" b="1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8573-5A89-42E4-9A70-3424C21A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52" y="1690688"/>
            <a:ext cx="4745373" cy="3860193"/>
          </a:xfrm>
          <a:solidFill>
            <a:schemeClr val="bg2">
              <a:lumMod val="75000"/>
              <a:alpha val="90000"/>
            </a:schemeClr>
          </a:solidFill>
        </p:spPr>
        <p:txBody>
          <a:bodyPr vert="horz" lIns="91440" tIns="216000" rIns="216000" bIns="45720" rtlCol="0"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Equipo con base en el Campus de Ourense.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Proyecto desarrollado íntegramente por alumnos.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Diseñar, fabricar y construir un avión de aeromodelismo de competición.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72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B318A4-CDE9-4D11-9458-70ABC101C356}"/>
              </a:ext>
            </a:extLst>
          </p:cNvPr>
          <p:cNvSpPr/>
          <p:nvPr/>
        </p:nvSpPr>
        <p:spPr>
          <a:xfrm>
            <a:off x="9129010" y="0"/>
            <a:ext cx="306298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5A7F578-8505-47D6-A616-F899DB3A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2227684"/>
            <a:ext cx="5582753" cy="24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9" y="140928"/>
            <a:ext cx="10003171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Air Cargo </a:t>
            </a:r>
            <a:r>
              <a:rPr lang="es-ES" sz="5400" b="1" dirty="0" err="1">
                <a:latin typeface="Agency FB" panose="020B0503020202020204" pitchFamily="34" charset="0"/>
              </a:rPr>
              <a:t>Challenge</a:t>
            </a:r>
            <a:r>
              <a:rPr lang="es-ES" sz="5400" b="1" dirty="0">
                <a:latin typeface="Agency FB" panose="020B0503020202020204" pitchFamily="34" charset="0"/>
              </a:rPr>
              <a:t>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8573-5A89-42E4-9A70-3424C21A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928" y="1643023"/>
            <a:ext cx="4175144" cy="4119422"/>
          </a:xfrm>
          <a:solidFill>
            <a:schemeClr val="bg2">
              <a:lumMod val="75000"/>
              <a:alpha val="50000"/>
            </a:schemeClr>
          </a:solidFill>
        </p:spPr>
        <p:txBody>
          <a:bodyPr tIns="216000" rIns="216000">
            <a:normAutofit fontScale="925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Competición internacional.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Hasta 30 equipos de las mejores universidades del mundo.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Competición de ingeniería aeronáutica.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 err="1">
                <a:latin typeface="Agency FB" panose="020B0503020202020204" pitchFamily="34" charset="0"/>
              </a:rPr>
              <a:t>Munich</a:t>
            </a:r>
            <a:r>
              <a:rPr lang="es-ES" sz="3600" dirty="0">
                <a:latin typeface="Agency FB" panose="020B0503020202020204" pitchFamily="34" charset="0"/>
              </a:rPr>
              <a:t>, julio de 2021.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065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9D09-56D2-4D7B-A9D9-019F3863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FCF4E-9949-4B15-9AE7-2203C5EF7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51EE87-C589-4178-8142-BBCC331350DF}"/>
              </a:ext>
            </a:extLst>
          </p:cNvPr>
          <p:cNvSpPr txBox="1"/>
          <p:nvPr/>
        </p:nvSpPr>
        <p:spPr>
          <a:xfrm>
            <a:off x="8663381" y="2106386"/>
            <a:ext cx="7057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AZOR-0</a:t>
            </a:r>
            <a:endParaRPr lang="es-ES" sz="5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D99FF6-9B16-4BF2-9A15-21C965943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7" b="33988"/>
          <a:stretch/>
        </p:blipFill>
        <p:spPr>
          <a:xfrm>
            <a:off x="-4441" y="118382"/>
            <a:ext cx="1685281" cy="11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07784F-147B-4200-8EE0-81296E15B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68"/>
          <a:stretch/>
        </p:blipFill>
        <p:spPr>
          <a:xfrm>
            <a:off x="2355827" y="0"/>
            <a:ext cx="98361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8" y="365125"/>
            <a:ext cx="10003171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AZOR-0</a:t>
            </a:r>
            <a:br>
              <a:rPr lang="es-ES" sz="5400" b="1" dirty="0">
                <a:latin typeface="Agency FB" panose="020B0503020202020204" pitchFamily="34" charset="0"/>
              </a:rPr>
            </a:br>
            <a:r>
              <a:rPr lang="es-ES" sz="2800" dirty="0">
                <a:latin typeface="Agency FB" panose="020B0503020202020204" pitchFamily="34" charset="0"/>
              </a:rPr>
              <a:t>Temporada 2019-2020</a:t>
            </a:r>
            <a:endParaRPr lang="es-ES" sz="54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8573-5A89-42E4-9A70-3424C21AB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29" y="2055813"/>
            <a:ext cx="4106742" cy="2951616"/>
          </a:xfrm>
          <a:solidFill>
            <a:schemeClr val="bg2">
              <a:lumMod val="75000"/>
              <a:alpha val="50000"/>
            </a:schemeClr>
          </a:solidFill>
        </p:spPr>
        <p:txBody>
          <a:bodyPr vert="horz" lIns="91440" tIns="216000" rIns="216000" bIns="45720" rtlCol="0">
            <a:normAutofit fontScale="70000" lnSpcReduction="2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4 140 milímetros de envergadura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Peso de 4 700 gramos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MTOW de 12 000 gramos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Velocidad máxima de 59,44 km/h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Coeficiente de seguridad de la estructura interna de 2.5.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3600" dirty="0">
                <a:latin typeface="Agency FB" panose="020B0503020202020204" pitchFamily="34" charset="0"/>
              </a:rPr>
              <a:t>+240 páginas de </a:t>
            </a:r>
            <a:r>
              <a:rPr lang="es-ES" sz="3600" dirty="0" err="1">
                <a:latin typeface="Agency FB" panose="020B0503020202020204" pitchFamily="34" charset="0"/>
              </a:rPr>
              <a:t>report</a:t>
            </a:r>
            <a:r>
              <a:rPr lang="es-ES" sz="3600" dirty="0">
                <a:latin typeface="Agency FB" panose="020B0503020202020204" pitchFamily="34" charset="0"/>
              </a:rPr>
              <a:t> de diseño.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16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9D09-56D2-4D7B-A9D9-019F3863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FCF4E-9949-4B15-9AE7-2203C5EF7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700" y="0"/>
            <a:ext cx="1028700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51EE87-C589-4178-8142-BBCC331350DF}"/>
              </a:ext>
            </a:extLst>
          </p:cNvPr>
          <p:cNvSpPr txBox="1"/>
          <p:nvPr/>
        </p:nvSpPr>
        <p:spPr>
          <a:xfrm>
            <a:off x="1066800" y="150743"/>
            <a:ext cx="5041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Organización del equipo</a:t>
            </a:r>
            <a:endParaRPr lang="es-ES" sz="5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D99FF6-9B16-4BF2-9A15-21C965943B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7" b="33988"/>
          <a:stretch/>
        </p:blipFill>
        <p:spPr>
          <a:xfrm>
            <a:off x="1902219" y="5306444"/>
            <a:ext cx="1685281" cy="11864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1AE990-E5B4-41E5-B84F-03974E628B9C}"/>
              </a:ext>
            </a:extLst>
          </p:cNvPr>
          <p:cNvSpPr/>
          <p:nvPr/>
        </p:nvSpPr>
        <p:spPr>
          <a:xfrm>
            <a:off x="-12950" y="0"/>
            <a:ext cx="97765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C6E6A-681D-4508-AE5A-F53728F0A5BC}"/>
              </a:ext>
            </a:extLst>
          </p:cNvPr>
          <p:cNvSpPr/>
          <p:nvPr/>
        </p:nvSpPr>
        <p:spPr>
          <a:xfrm>
            <a:off x="11251700" y="0"/>
            <a:ext cx="97765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792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C6B261C-3E95-4DDB-B107-25C5EA43D2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3761997"/>
            <a:ext cx="2952311" cy="1668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94B-9C38-46CF-BB1F-7EFAA892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8" y="365125"/>
            <a:ext cx="10003171" cy="1325563"/>
          </a:xfrm>
        </p:spPr>
        <p:txBody>
          <a:bodyPr>
            <a:normAutofit/>
          </a:bodyPr>
          <a:lstStyle/>
          <a:p>
            <a:r>
              <a:rPr lang="es-ES" sz="5400" b="1" dirty="0">
                <a:latin typeface="Agency FB" panose="020B0503020202020204" pitchFamily="34" charset="0"/>
              </a:rPr>
              <a:t>Organización del equipo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7BB7C69-5F82-4D80-9537-1CDA913A1393}"/>
              </a:ext>
            </a:extLst>
          </p:cNvPr>
          <p:cNvSpPr/>
          <p:nvPr/>
        </p:nvSpPr>
        <p:spPr>
          <a:xfrm>
            <a:off x="-2" y="6098795"/>
            <a:ext cx="12192001" cy="79667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911AF2-B7D8-4BDA-944B-7AD78155EC95}"/>
              </a:ext>
            </a:extLst>
          </p:cNvPr>
          <p:cNvSpPr/>
          <p:nvPr/>
        </p:nvSpPr>
        <p:spPr>
          <a:xfrm rot="10800000" flipH="1">
            <a:off x="0" y="0"/>
            <a:ext cx="1350628" cy="677830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 descr="Áreas de negocio | Keelwit">
            <a:extLst>
              <a:ext uri="{FF2B5EF4-FFF2-40B4-BE49-F238E27FC236}">
                <a16:creationId xmlns:a16="http://schemas.microsoft.com/office/drawing/2014/main" id="{3C94E417-BD8E-42A8-AD8D-A39CC71A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851" y="1534590"/>
            <a:ext cx="1879548" cy="19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757D1C-65BE-441B-B36A-356C36817A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44" t="14225" r="25123" b="24410"/>
          <a:stretch/>
        </p:blipFill>
        <p:spPr>
          <a:xfrm>
            <a:off x="9054840" y="1820068"/>
            <a:ext cx="1926309" cy="1586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32F693-A2DA-42D1-996B-5996B93692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8" t="13333" r="23525" b="16284"/>
          <a:stretch/>
        </p:blipFill>
        <p:spPr>
          <a:xfrm>
            <a:off x="7016653" y="3840156"/>
            <a:ext cx="1728278" cy="13356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8F0750-EE50-4B2D-8FD9-93B9F4790FC0}"/>
              </a:ext>
            </a:extLst>
          </p:cNvPr>
          <p:cNvSpPr txBox="1"/>
          <p:nvPr/>
        </p:nvSpPr>
        <p:spPr>
          <a:xfrm>
            <a:off x="1792311" y="3263285"/>
            <a:ext cx="911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Aerodinámica			Estructuras				Electrónica &amp; Control</a:t>
            </a:r>
          </a:p>
        </p:txBody>
      </p:sp>
      <p:pic>
        <p:nvPicPr>
          <p:cNvPr id="2056" name="Picture 8" descr="Casa - Iconos gratis de edificios">
            <a:extLst>
              <a:ext uri="{FF2B5EF4-FFF2-40B4-BE49-F238E27FC236}">
                <a16:creationId xmlns:a16="http://schemas.microsoft.com/office/drawing/2014/main" id="{33B9D1B9-AB0E-4476-87A2-13001B967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2" b="68835"/>
          <a:stretch/>
        </p:blipFill>
        <p:spPr bwMode="auto">
          <a:xfrm>
            <a:off x="3521579" y="3879595"/>
            <a:ext cx="1879549" cy="16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1B8CA7-AA8D-4328-8A96-65A869B4E2F4}"/>
              </a:ext>
            </a:extLst>
          </p:cNvPr>
          <p:cNvSpPr txBox="1"/>
          <p:nvPr/>
        </p:nvSpPr>
        <p:spPr>
          <a:xfrm>
            <a:off x="3409846" y="5422763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gency FB" panose="020B0503020202020204" pitchFamily="34" charset="0"/>
              </a:rPr>
              <a:t>Organización &amp; Marketing		     Propulsión &amp; Dinámica		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D6D1F3-DDDD-4BC1-83C5-4D1A7E1D7A6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87"/>
          <a:stretch/>
        </p:blipFill>
        <p:spPr>
          <a:xfrm>
            <a:off x="4385685" y="1559615"/>
            <a:ext cx="3420625" cy="167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1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273</Words>
  <Application>Microsoft Office PowerPoint</Application>
  <PresentationFormat>Widescreen</PresentationFormat>
  <Paragraphs>42</Paragraphs>
  <Slides>16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UVigo Aerotech Presentación del proyecto</vt:lpstr>
      <vt:lpstr>Índice:</vt:lpstr>
      <vt:lpstr>PowerPoint Presentation</vt:lpstr>
      <vt:lpstr>UVigo Aerotech</vt:lpstr>
      <vt:lpstr>Air Cargo Challenge 2021</vt:lpstr>
      <vt:lpstr>PowerPoint Presentation</vt:lpstr>
      <vt:lpstr>AZOR-0 Temporada 2019-2020</vt:lpstr>
      <vt:lpstr>PowerPoint Presentation</vt:lpstr>
      <vt:lpstr>Organización del equipo</vt:lpstr>
      <vt:lpstr>Aerodinámica</vt:lpstr>
      <vt:lpstr>Estructuras</vt:lpstr>
      <vt:lpstr>PowerPoint Presentation</vt:lpstr>
      <vt:lpstr>Electrónica &amp; Control</vt:lpstr>
      <vt:lpstr>Propulsión &amp; Dinámica</vt:lpstr>
      <vt:lpstr>Organización &amp; Marketing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Uvigo Aerotech</dc:title>
  <dc:creator>Alejandro Sanz</dc:creator>
  <cp:lastModifiedBy>Alondra Sola Molina</cp:lastModifiedBy>
  <cp:revision>52</cp:revision>
  <dcterms:created xsi:type="dcterms:W3CDTF">2020-06-08T10:36:26Z</dcterms:created>
  <dcterms:modified xsi:type="dcterms:W3CDTF">2020-10-15T09:41:13Z</dcterms:modified>
</cp:coreProperties>
</file>